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374103F-F5C0-423F-B3AF-098EA96B179D}" type="datetimeFigureOut">
              <a:rPr lang="en-US" smtClean="0"/>
              <a:t>4/20/2012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0CF8006-4E6D-4DD5-8A7A-440E2B9B0D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74103F-F5C0-423F-B3AF-098EA96B179D}" type="datetimeFigureOut">
              <a:rPr lang="en-US" smtClean="0"/>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8006-4E6D-4DD5-8A7A-440E2B9B0D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74103F-F5C0-423F-B3AF-098EA96B179D}" type="datetimeFigureOut">
              <a:rPr lang="en-US" smtClean="0"/>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8006-4E6D-4DD5-8A7A-440E2B9B0D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74103F-F5C0-423F-B3AF-098EA96B179D}" type="datetimeFigureOut">
              <a:rPr lang="en-US" smtClean="0"/>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8006-4E6D-4DD5-8A7A-440E2B9B0D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74103F-F5C0-423F-B3AF-098EA96B179D}" type="datetimeFigureOut">
              <a:rPr lang="en-US" smtClean="0"/>
              <a:t>4/20/2012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8006-4E6D-4DD5-8A7A-440E2B9B0D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74103F-F5C0-423F-B3AF-098EA96B179D}" type="datetimeFigureOut">
              <a:rPr lang="en-US" smtClean="0"/>
              <a:t>4/20/2012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F8006-4E6D-4DD5-8A7A-440E2B9B0D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74103F-F5C0-423F-B3AF-098EA96B179D}" type="datetimeFigureOut">
              <a:rPr lang="en-US" smtClean="0"/>
              <a:t>4/20/2012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F8006-4E6D-4DD5-8A7A-440E2B9B0D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374103F-F5C0-423F-B3AF-098EA96B179D}" type="datetimeFigureOut">
              <a:rPr lang="en-US" smtClean="0"/>
              <a:t>4/20/2012</a:t>
            </a:fld>
            <a:endParaRPr lang="en-US"/>
          </a:p>
        </p:txBody>
      </p:sp>
      <p:sp>
        <p:nvSpPr>
          <p:cNvPr id="8" name="Slide Number Placeholder 7"/>
          <p:cNvSpPr>
            <a:spLocks noGrp="1"/>
          </p:cNvSpPr>
          <p:nvPr>
            <p:ph type="sldNum" sz="quarter" idx="11"/>
          </p:nvPr>
        </p:nvSpPr>
        <p:spPr/>
        <p:txBody>
          <a:bodyPr/>
          <a:lstStyle/>
          <a:p>
            <a:fld id="{F0CF8006-4E6D-4DD5-8A7A-440E2B9B0D6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4103F-F5C0-423F-B3AF-098EA96B179D}" type="datetimeFigureOut">
              <a:rPr lang="en-US" smtClean="0"/>
              <a:t>4/20/2012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F8006-4E6D-4DD5-8A7A-440E2B9B0D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74103F-F5C0-423F-B3AF-098EA96B179D}" type="datetimeFigureOut">
              <a:rPr lang="en-US" smtClean="0"/>
              <a:t>4/20/2012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0CF8006-4E6D-4DD5-8A7A-440E2B9B0D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374103F-F5C0-423F-B3AF-098EA96B179D}" type="datetimeFigureOut">
              <a:rPr lang="en-US" smtClean="0"/>
              <a:t>4/20/2012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F8006-4E6D-4DD5-8A7A-440E2B9B0D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374103F-F5C0-423F-B3AF-098EA96B179D}" type="datetimeFigureOut">
              <a:rPr lang="en-US" smtClean="0"/>
              <a:t>4/20/2012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0CF8006-4E6D-4DD5-8A7A-440E2B9B0D6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Sense of Vision</a:t>
            </a:r>
            <a:endParaRPr lang="en-US" dirty="0"/>
          </a:p>
        </p:txBody>
      </p:sp>
      <p:pic>
        <p:nvPicPr>
          <p:cNvPr id="32770" name="Picture 2" descr="http://t1.gstatic.com/images?q=tbn:ANd9GcTK3YEMQ23HfWmKuemdHf1lU_tvWgts2h5jv6J8Klq6vdAqTAk8"/>
          <p:cNvPicPr>
            <a:picLocks noChangeAspect="1" noChangeArrowheads="1"/>
          </p:cNvPicPr>
          <p:nvPr/>
        </p:nvPicPr>
        <p:blipFill>
          <a:blip r:embed="rId2" cstate="print"/>
          <a:srcRect/>
          <a:stretch>
            <a:fillRect/>
          </a:stretch>
        </p:blipFill>
        <p:spPr bwMode="auto">
          <a:xfrm>
            <a:off x="228600" y="228600"/>
            <a:ext cx="4038600" cy="30250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2925762"/>
          </a:xfrm>
        </p:spPr>
        <p:txBody>
          <a:bodyPr/>
          <a:lstStyle/>
          <a:p>
            <a:pPr algn="ctr"/>
            <a:r>
              <a:rPr lang="en-US" dirty="0" smtClean="0"/>
              <a:t>Middle Layer Cont.</a:t>
            </a:r>
            <a:endParaRPr lang="en-US" dirty="0"/>
          </a:p>
        </p:txBody>
      </p:sp>
      <p:sp>
        <p:nvSpPr>
          <p:cNvPr id="3" name="Content Placeholder 2"/>
          <p:cNvSpPr>
            <a:spLocks noGrp="1"/>
          </p:cNvSpPr>
          <p:nvPr>
            <p:ph idx="1"/>
          </p:nvPr>
        </p:nvSpPr>
        <p:spPr>
          <a:xfrm>
            <a:off x="0" y="3276600"/>
            <a:ext cx="7467600" cy="3276600"/>
          </a:xfrm>
        </p:spPr>
        <p:txBody>
          <a:bodyPr/>
          <a:lstStyle/>
          <a:p>
            <a:r>
              <a:rPr lang="en-US" dirty="0" err="1" smtClean="0"/>
              <a:t>Ciliary</a:t>
            </a:r>
            <a:r>
              <a:rPr lang="en-US" dirty="0" smtClean="0"/>
              <a:t> Body</a:t>
            </a:r>
          </a:p>
          <a:p>
            <a:pPr lvl="1"/>
            <a:r>
              <a:rPr lang="en-US" dirty="0" smtClean="0"/>
              <a:t>Thickest part of middle layer</a:t>
            </a:r>
          </a:p>
          <a:p>
            <a:pPr lvl="1"/>
            <a:r>
              <a:rPr lang="en-US" dirty="0" smtClean="0"/>
              <a:t>Extends forward from choroid coat and forms internal ring around the front of eye</a:t>
            </a:r>
          </a:p>
          <a:p>
            <a:pPr lvl="1"/>
            <a:r>
              <a:rPr lang="en-US" dirty="0" smtClean="0"/>
              <a:t>Contains many folds called </a:t>
            </a:r>
            <a:r>
              <a:rPr lang="en-US" dirty="0" err="1" smtClean="0"/>
              <a:t>ciliary</a:t>
            </a:r>
            <a:r>
              <a:rPr lang="en-US" dirty="0" smtClean="0"/>
              <a:t> processes and groups of muscle fibers called </a:t>
            </a:r>
            <a:r>
              <a:rPr lang="en-US" dirty="0" err="1" smtClean="0"/>
              <a:t>ciliary</a:t>
            </a:r>
            <a:r>
              <a:rPr lang="en-US" dirty="0" smtClean="0"/>
              <a:t> muscles</a:t>
            </a:r>
            <a:endParaRPr lang="en-US" dirty="0"/>
          </a:p>
        </p:txBody>
      </p:sp>
      <p:pic>
        <p:nvPicPr>
          <p:cNvPr id="23554" name="Picture 2" descr="http://images.paraorkut.com/img/health/images/c/ciliary_body-893.jpg"/>
          <p:cNvPicPr>
            <a:picLocks noChangeAspect="1" noChangeArrowheads="1"/>
          </p:cNvPicPr>
          <p:nvPr/>
        </p:nvPicPr>
        <p:blipFill>
          <a:blip r:embed="rId2" cstate="print"/>
          <a:srcRect/>
          <a:stretch>
            <a:fillRect/>
          </a:stretch>
        </p:blipFill>
        <p:spPr bwMode="auto">
          <a:xfrm>
            <a:off x="3886202" y="0"/>
            <a:ext cx="5257798" cy="3505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0.gstatic.com/images?q=tbn:ANd9GcQavY-L-st_u3ZqYJpPBwqChwUYW_cOMREnS7RHceroZbp0EL5m"/>
          <p:cNvPicPr>
            <a:picLocks noChangeAspect="1" noChangeArrowheads="1"/>
          </p:cNvPicPr>
          <p:nvPr/>
        </p:nvPicPr>
        <p:blipFill>
          <a:blip r:embed="rId2" cstate="print"/>
          <a:srcRect/>
          <a:stretch>
            <a:fillRect/>
          </a:stretch>
        </p:blipFill>
        <p:spPr bwMode="auto">
          <a:xfrm>
            <a:off x="6698960" y="0"/>
            <a:ext cx="2445040" cy="2819400"/>
          </a:xfrm>
          <a:prstGeom prst="rect">
            <a:avLst/>
          </a:prstGeom>
          <a:noFill/>
        </p:spPr>
      </p:pic>
      <p:sp>
        <p:nvSpPr>
          <p:cNvPr id="2" name="Title 1"/>
          <p:cNvSpPr>
            <a:spLocks noGrp="1"/>
          </p:cNvSpPr>
          <p:nvPr>
            <p:ph type="title"/>
          </p:nvPr>
        </p:nvSpPr>
        <p:spPr/>
        <p:txBody>
          <a:bodyPr/>
          <a:lstStyle/>
          <a:p>
            <a:r>
              <a:rPr lang="en-US" dirty="0" smtClean="0"/>
              <a:t>Middle Layer Cont.</a:t>
            </a:r>
            <a:endParaRPr lang="en-US" dirty="0"/>
          </a:p>
        </p:txBody>
      </p:sp>
      <p:sp>
        <p:nvSpPr>
          <p:cNvPr id="3" name="Content Placeholder 2"/>
          <p:cNvSpPr>
            <a:spLocks noGrp="1"/>
          </p:cNvSpPr>
          <p:nvPr>
            <p:ph idx="1"/>
          </p:nvPr>
        </p:nvSpPr>
        <p:spPr/>
        <p:txBody>
          <a:bodyPr/>
          <a:lstStyle/>
          <a:p>
            <a:r>
              <a:rPr lang="en-US" dirty="0" smtClean="0"/>
              <a:t>Lens</a:t>
            </a:r>
          </a:p>
          <a:p>
            <a:pPr lvl="1"/>
            <a:r>
              <a:rPr lang="en-US" dirty="0" smtClean="0"/>
              <a:t>Held in position by strong, delicate fibers called </a:t>
            </a:r>
            <a:r>
              <a:rPr lang="en-US" dirty="0" err="1" smtClean="0"/>
              <a:t>suspensory</a:t>
            </a:r>
            <a:r>
              <a:rPr lang="en-US" dirty="0" smtClean="0"/>
              <a:t> ligaments that extend inward from the </a:t>
            </a:r>
            <a:r>
              <a:rPr lang="en-US" dirty="0" err="1" smtClean="0"/>
              <a:t>ciliary</a:t>
            </a:r>
            <a:r>
              <a:rPr lang="en-US" dirty="0" smtClean="0"/>
              <a:t> processes</a:t>
            </a:r>
          </a:p>
          <a:p>
            <a:pPr lvl="1"/>
            <a:r>
              <a:rPr lang="en-US" dirty="0" smtClean="0"/>
              <a:t>Transparent</a:t>
            </a:r>
          </a:p>
          <a:p>
            <a:pPr lvl="1"/>
            <a:r>
              <a:rPr lang="en-US" dirty="0" smtClean="0"/>
              <a:t>Lies directly behind the iris and pupil</a:t>
            </a:r>
          </a:p>
          <a:p>
            <a:pPr lvl="1"/>
            <a:r>
              <a:rPr lang="en-US" dirty="0" smtClean="0"/>
              <a:t>Composed of highly specialized epithelial cells called lens fibers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daytonabeachseniorcare.com/senior_care_blog/wp-content/uploads/2011/08/eyediag.jpg"/>
          <p:cNvPicPr>
            <a:picLocks noChangeAspect="1" noChangeArrowheads="1"/>
          </p:cNvPicPr>
          <p:nvPr/>
        </p:nvPicPr>
        <p:blipFill>
          <a:blip r:embed="rId2" cstate="print"/>
          <a:srcRect/>
          <a:stretch>
            <a:fillRect/>
          </a:stretch>
        </p:blipFill>
        <p:spPr bwMode="auto">
          <a:xfrm>
            <a:off x="5715000" y="0"/>
            <a:ext cx="3429000" cy="2356154"/>
          </a:xfrm>
          <a:prstGeom prst="rect">
            <a:avLst/>
          </a:prstGeom>
          <a:noFill/>
        </p:spPr>
      </p:pic>
      <p:sp>
        <p:nvSpPr>
          <p:cNvPr id="2" name="Title 1"/>
          <p:cNvSpPr>
            <a:spLocks noGrp="1"/>
          </p:cNvSpPr>
          <p:nvPr>
            <p:ph type="title"/>
          </p:nvPr>
        </p:nvSpPr>
        <p:spPr>
          <a:xfrm>
            <a:off x="1066800" y="838200"/>
            <a:ext cx="7467600" cy="1143000"/>
          </a:xfrm>
        </p:spPr>
        <p:txBody>
          <a:bodyPr/>
          <a:lstStyle/>
          <a:p>
            <a:r>
              <a:rPr lang="en-US" dirty="0" smtClean="0"/>
              <a:t>Lens Cont.</a:t>
            </a:r>
            <a:endParaRPr lang="en-US" dirty="0"/>
          </a:p>
        </p:txBody>
      </p:sp>
      <p:sp>
        <p:nvSpPr>
          <p:cNvPr id="3" name="Content Placeholder 2"/>
          <p:cNvSpPr>
            <a:spLocks noGrp="1"/>
          </p:cNvSpPr>
          <p:nvPr>
            <p:ph idx="1"/>
          </p:nvPr>
        </p:nvSpPr>
        <p:spPr>
          <a:xfrm>
            <a:off x="0" y="2332037"/>
            <a:ext cx="7467600" cy="4525963"/>
          </a:xfrm>
        </p:spPr>
        <p:txBody>
          <a:bodyPr>
            <a:normAutofit lnSpcReduction="10000"/>
          </a:bodyPr>
          <a:lstStyle/>
          <a:p>
            <a:r>
              <a:rPr lang="en-US" dirty="0" smtClean="0"/>
              <a:t>Easily adjusts shape to facilitate focusing</a:t>
            </a:r>
          </a:p>
          <a:p>
            <a:pPr lvl="1"/>
            <a:r>
              <a:rPr lang="en-US" dirty="0" smtClean="0"/>
              <a:t>Called </a:t>
            </a:r>
            <a:r>
              <a:rPr lang="en-US" dirty="0" err="1" smtClean="0"/>
              <a:t>accomodation</a:t>
            </a:r>
            <a:endParaRPr lang="en-US" dirty="0" smtClean="0"/>
          </a:p>
          <a:p>
            <a:r>
              <a:rPr lang="en-US" dirty="0" smtClean="0"/>
              <a:t>Enclosed in a clear capsule mostly made up of elastic fibers</a:t>
            </a:r>
          </a:p>
          <a:p>
            <a:pPr lvl="1"/>
            <a:r>
              <a:rPr lang="en-US" dirty="0" smtClean="0"/>
              <a:t>Keeps lens under constant tension</a:t>
            </a:r>
          </a:p>
          <a:p>
            <a:pPr lvl="1"/>
            <a:r>
              <a:rPr lang="en-US" dirty="0" smtClean="0"/>
              <a:t>When </a:t>
            </a:r>
            <a:r>
              <a:rPr lang="en-US" dirty="0" err="1" smtClean="0"/>
              <a:t>suspensory</a:t>
            </a:r>
            <a:r>
              <a:rPr lang="en-US" dirty="0" smtClean="0"/>
              <a:t> ligaments pull outward the lens can focus on distant objects</a:t>
            </a:r>
          </a:p>
          <a:p>
            <a:pPr lvl="1"/>
            <a:r>
              <a:rPr lang="en-US" dirty="0" smtClean="0"/>
              <a:t>When ligaments relax, you can focus on closer objects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Layer Cont.</a:t>
            </a:r>
            <a:endParaRPr lang="en-US" dirty="0"/>
          </a:p>
        </p:txBody>
      </p:sp>
      <p:sp>
        <p:nvSpPr>
          <p:cNvPr id="3" name="Content Placeholder 2"/>
          <p:cNvSpPr>
            <a:spLocks noGrp="1"/>
          </p:cNvSpPr>
          <p:nvPr>
            <p:ph idx="1"/>
          </p:nvPr>
        </p:nvSpPr>
        <p:spPr/>
        <p:txBody>
          <a:bodyPr/>
          <a:lstStyle/>
          <a:p>
            <a:r>
              <a:rPr lang="en-US" dirty="0" smtClean="0"/>
              <a:t>Iris</a:t>
            </a:r>
          </a:p>
          <a:p>
            <a:pPr lvl="1"/>
            <a:r>
              <a:rPr lang="en-US" dirty="0" smtClean="0"/>
              <a:t>Colored part of eye from the outside</a:t>
            </a:r>
          </a:p>
          <a:p>
            <a:pPr lvl="1"/>
            <a:r>
              <a:rPr lang="en-US" dirty="0" smtClean="0"/>
              <a:t>Thin diaphragm composed mostly of connective tissue and smooth muscle fibers</a:t>
            </a:r>
          </a:p>
          <a:p>
            <a:pPr lvl="1"/>
            <a:r>
              <a:rPr lang="en-US" dirty="0" smtClean="0"/>
              <a:t>Lies between cornea and lens</a:t>
            </a:r>
            <a:endParaRPr lang="en-US" dirty="0"/>
          </a:p>
        </p:txBody>
      </p:sp>
      <p:pic>
        <p:nvPicPr>
          <p:cNvPr id="20482" name="Picture 2" descr="http://t2.gstatic.com/images?q=tbn:ANd9GcTKEm3WhvjvCtYIK1JdE86kqD5fJanFeVekGyygiAbLH-Avz_G4"/>
          <p:cNvPicPr>
            <a:picLocks noChangeAspect="1" noChangeArrowheads="1"/>
          </p:cNvPicPr>
          <p:nvPr/>
        </p:nvPicPr>
        <p:blipFill>
          <a:blip r:embed="rId2" cstate="print"/>
          <a:srcRect/>
          <a:stretch>
            <a:fillRect/>
          </a:stretch>
        </p:blipFill>
        <p:spPr bwMode="auto">
          <a:xfrm>
            <a:off x="2438400" y="4030812"/>
            <a:ext cx="4210050" cy="28271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Layer Cont.</a:t>
            </a:r>
            <a:endParaRPr lang="en-US" dirty="0"/>
          </a:p>
        </p:txBody>
      </p:sp>
      <p:sp>
        <p:nvSpPr>
          <p:cNvPr id="3" name="Content Placeholder 2"/>
          <p:cNvSpPr>
            <a:spLocks noGrp="1"/>
          </p:cNvSpPr>
          <p:nvPr>
            <p:ph idx="1"/>
          </p:nvPr>
        </p:nvSpPr>
        <p:spPr/>
        <p:txBody>
          <a:bodyPr/>
          <a:lstStyle/>
          <a:p>
            <a:r>
              <a:rPr lang="en-US" dirty="0" smtClean="0"/>
              <a:t>Aqueous Humor</a:t>
            </a:r>
          </a:p>
          <a:p>
            <a:pPr lvl="1"/>
            <a:r>
              <a:rPr lang="en-US" dirty="0" smtClean="0"/>
              <a:t>Watery fluid secreted by </a:t>
            </a:r>
            <a:r>
              <a:rPr lang="en-US" dirty="0" err="1" smtClean="0"/>
              <a:t>ciliary</a:t>
            </a:r>
            <a:r>
              <a:rPr lang="en-US" dirty="0" smtClean="0"/>
              <a:t> body</a:t>
            </a:r>
          </a:p>
          <a:p>
            <a:pPr lvl="1"/>
            <a:r>
              <a:rPr lang="en-US" dirty="0" smtClean="0"/>
              <a:t>Fills the space between the cornea and lens</a:t>
            </a:r>
          </a:p>
          <a:p>
            <a:pPr lvl="1"/>
            <a:r>
              <a:rPr lang="en-US" dirty="0" smtClean="0"/>
              <a:t>Helps nourish cornea and lens</a:t>
            </a:r>
          </a:p>
          <a:p>
            <a:pPr lvl="1"/>
            <a:r>
              <a:rPr lang="en-US" dirty="0" smtClean="0"/>
              <a:t>Aids in maintaining eye shape</a:t>
            </a:r>
          </a:p>
        </p:txBody>
      </p:sp>
      <p:pic>
        <p:nvPicPr>
          <p:cNvPr id="19458" name="Picture 2" descr="http://www.humanillnesses.com/original/images/hdc_0001_0002_0_img0114.jpg"/>
          <p:cNvPicPr>
            <a:picLocks noChangeAspect="1" noChangeArrowheads="1"/>
          </p:cNvPicPr>
          <p:nvPr/>
        </p:nvPicPr>
        <p:blipFill>
          <a:blip r:embed="rId2" cstate="print"/>
          <a:srcRect/>
          <a:stretch>
            <a:fillRect/>
          </a:stretch>
        </p:blipFill>
        <p:spPr bwMode="auto">
          <a:xfrm>
            <a:off x="2209800" y="3962400"/>
            <a:ext cx="5410200" cy="308014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Layer Cont.</a:t>
            </a:r>
            <a:endParaRPr lang="en-US" dirty="0"/>
          </a:p>
        </p:txBody>
      </p:sp>
      <p:sp>
        <p:nvSpPr>
          <p:cNvPr id="3" name="Content Placeholder 2"/>
          <p:cNvSpPr>
            <a:spLocks noGrp="1"/>
          </p:cNvSpPr>
          <p:nvPr>
            <p:ph idx="1"/>
          </p:nvPr>
        </p:nvSpPr>
        <p:spPr>
          <a:xfrm>
            <a:off x="0" y="1600200"/>
            <a:ext cx="7924800" cy="5257800"/>
          </a:xfrm>
        </p:spPr>
        <p:txBody>
          <a:bodyPr>
            <a:normAutofit/>
          </a:bodyPr>
          <a:lstStyle/>
          <a:p>
            <a:r>
              <a:rPr lang="en-US" dirty="0" smtClean="0"/>
              <a:t>Pupil</a:t>
            </a:r>
          </a:p>
          <a:p>
            <a:pPr lvl="1"/>
            <a:r>
              <a:rPr lang="en-US" dirty="0" smtClean="0"/>
              <a:t>Circular opening in the center of the iris where light passes through</a:t>
            </a:r>
          </a:p>
          <a:p>
            <a:pPr lvl="1"/>
            <a:r>
              <a:rPr lang="en-US" dirty="0" smtClean="0"/>
              <a:t>Size is controlled by two sets of smooth muscle fibers</a:t>
            </a:r>
          </a:p>
          <a:p>
            <a:pPr lvl="2"/>
            <a:r>
              <a:rPr lang="en-US" dirty="0" smtClean="0"/>
              <a:t>Circular set </a:t>
            </a:r>
          </a:p>
          <a:p>
            <a:pPr lvl="3"/>
            <a:r>
              <a:rPr lang="en-US" dirty="0" smtClean="0"/>
              <a:t>When this contracts, pupil gets smaller, less light enters</a:t>
            </a:r>
          </a:p>
          <a:p>
            <a:pPr lvl="3"/>
            <a:r>
              <a:rPr lang="en-US" dirty="0" smtClean="0"/>
              <a:t>Stimulated by bright light, functions to decrease the intensity of light entering eye</a:t>
            </a:r>
          </a:p>
          <a:p>
            <a:pPr lvl="2"/>
            <a:r>
              <a:rPr lang="en-US" dirty="0" smtClean="0"/>
              <a:t>Radial set</a:t>
            </a:r>
          </a:p>
          <a:p>
            <a:pPr lvl="3"/>
            <a:r>
              <a:rPr lang="en-US" dirty="0" smtClean="0"/>
              <a:t>Diameter of pupil increases with contraction causing more light to enter</a:t>
            </a:r>
          </a:p>
          <a:p>
            <a:pPr lvl="3"/>
            <a:r>
              <a:rPr lang="en-US" dirty="0" smtClean="0"/>
              <a:t>Dim light stimulates radial set</a:t>
            </a:r>
            <a:endParaRPr lang="en-US" dirty="0"/>
          </a:p>
        </p:txBody>
      </p:sp>
      <p:pic>
        <p:nvPicPr>
          <p:cNvPr id="18434" name="Picture 2" descr="http://www.exploratorium.edu/snacks/pupil/pupil_2_215x166.gif"/>
          <p:cNvPicPr>
            <a:picLocks noChangeAspect="1" noChangeArrowheads="1"/>
          </p:cNvPicPr>
          <p:nvPr/>
        </p:nvPicPr>
        <p:blipFill>
          <a:blip r:embed="rId2" cstate="print"/>
          <a:srcRect/>
          <a:stretch>
            <a:fillRect/>
          </a:stretch>
        </p:blipFill>
        <p:spPr bwMode="auto">
          <a:xfrm>
            <a:off x="5715000" y="0"/>
            <a:ext cx="2960781" cy="2286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daviddarling.info/images/retina.jpg"/>
          <p:cNvPicPr>
            <a:picLocks noChangeAspect="1" noChangeArrowheads="1"/>
          </p:cNvPicPr>
          <p:nvPr/>
        </p:nvPicPr>
        <p:blipFill>
          <a:blip r:embed="rId2" cstate="print"/>
          <a:srcRect/>
          <a:stretch>
            <a:fillRect/>
          </a:stretch>
        </p:blipFill>
        <p:spPr bwMode="auto">
          <a:xfrm>
            <a:off x="6057607" y="0"/>
            <a:ext cx="3086394" cy="2895600"/>
          </a:xfrm>
          <a:prstGeom prst="rect">
            <a:avLst/>
          </a:prstGeom>
          <a:noFill/>
        </p:spPr>
      </p:pic>
      <p:sp>
        <p:nvSpPr>
          <p:cNvPr id="2" name="Title 1"/>
          <p:cNvSpPr>
            <a:spLocks noGrp="1"/>
          </p:cNvSpPr>
          <p:nvPr>
            <p:ph type="title"/>
          </p:nvPr>
        </p:nvSpPr>
        <p:spPr/>
        <p:txBody>
          <a:bodyPr/>
          <a:lstStyle/>
          <a:p>
            <a:r>
              <a:rPr lang="en-US" dirty="0" smtClean="0"/>
              <a:t>Inner Layer</a:t>
            </a:r>
            <a:endParaRPr lang="en-US" dirty="0"/>
          </a:p>
        </p:txBody>
      </p:sp>
      <p:sp>
        <p:nvSpPr>
          <p:cNvPr id="3" name="Content Placeholder 2"/>
          <p:cNvSpPr>
            <a:spLocks noGrp="1"/>
          </p:cNvSpPr>
          <p:nvPr>
            <p:ph idx="1"/>
          </p:nvPr>
        </p:nvSpPr>
        <p:spPr/>
        <p:txBody>
          <a:bodyPr>
            <a:normAutofit lnSpcReduction="10000"/>
          </a:bodyPr>
          <a:lstStyle/>
          <a:p>
            <a:r>
              <a:rPr lang="en-US" dirty="0" smtClean="0"/>
              <a:t>Retina</a:t>
            </a:r>
          </a:p>
          <a:p>
            <a:pPr lvl="1"/>
            <a:r>
              <a:rPr lang="en-US" dirty="0" smtClean="0"/>
              <a:t>Contains the visual receptor cells (photoreceptors)</a:t>
            </a:r>
          </a:p>
          <a:p>
            <a:pPr lvl="1"/>
            <a:r>
              <a:rPr lang="en-US" dirty="0" smtClean="0"/>
              <a:t>Nearly transparent</a:t>
            </a:r>
          </a:p>
          <a:p>
            <a:pPr lvl="1"/>
            <a:r>
              <a:rPr lang="en-US" dirty="0" smtClean="0"/>
              <a:t>Extends forward from the back of the eye, stopping right behind the </a:t>
            </a:r>
            <a:r>
              <a:rPr lang="en-US" dirty="0" err="1" smtClean="0"/>
              <a:t>ciliary</a:t>
            </a:r>
            <a:r>
              <a:rPr lang="en-US" dirty="0" smtClean="0"/>
              <a:t> body</a:t>
            </a:r>
          </a:p>
          <a:p>
            <a:pPr lvl="1"/>
            <a:r>
              <a:rPr lang="en-US" dirty="0" smtClean="0"/>
              <a:t>Thin and delicate but quite complex</a:t>
            </a:r>
          </a:p>
          <a:p>
            <a:pPr lvl="1"/>
            <a:r>
              <a:rPr lang="en-US" dirty="0" smtClean="0"/>
              <a:t>Central region contains a yellowish spot called macula </a:t>
            </a:r>
            <a:r>
              <a:rPr lang="en-US" dirty="0" err="1" smtClean="0"/>
              <a:t>lutea</a:t>
            </a:r>
            <a:endParaRPr lang="en-US" dirty="0" smtClean="0"/>
          </a:p>
          <a:p>
            <a:pPr lvl="2"/>
            <a:r>
              <a:rPr lang="en-US" dirty="0" smtClean="0"/>
              <a:t>Depression in center is called fovea </a:t>
            </a:r>
            <a:r>
              <a:rPr lang="en-US" dirty="0" err="1" smtClean="0"/>
              <a:t>centralis</a:t>
            </a:r>
            <a:endParaRPr lang="en-US" dirty="0" smtClean="0"/>
          </a:p>
          <a:p>
            <a:pPr lvl="3"/>
            <a:r>
              <a:rPr lang="en-US" dirty="0" smtClean="0"/>
              <a:t>Region of retina that produces sharpest vision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hebrain.mcgill.ca/flash/a/a_02/a_02_cr/a_02_cr_vis/a_02_cr_vis_1a.jpg"/>
          <p:cNvPicPr>
            <a:picLocks noChangeAspect="1" noChangeArrowheads="1"/>
          </p:cNvPicPr>
          <p:nvPr/>
        </p:nvPicPr>
        <p:blipFill>
          <a:blip r:embed="rId2" cstate="print"/>
          <a:srcRect/>
          <a:stretch>
            <a:fillRect/>
          </a:stretch>
        </p:blipFill>
        <p:spPr bwMode="auto">
          <a:xfrm>
            <a:off x="5715000" y="3810000"/>
            <a:ext cx="3429000" cy="3048000"/>
          </a:xfrm>
          <a:prstGeom prst="rect">
            <a:avLst/>
          </a:prstGeom>
          <a:noFill/>
        </p:spPr>
      </p:pic>
      <p:sp>
        <p:nvSpPr>
          <p:cNvPr id="2" name="Title 1"/>
          <p:cNvSpPr>
            <a:spLocks noGrp="1"/>
          </p:cNvSpPr>
          <p:nvPr>
            <p:ph type="title"/>
          </p:nvPr>
        </p:nvSpPr>
        <p:spPr/>
        <p:txBody>
          <a:bodyPr/>
          <a:lstStyle/>
          <a:p>
            <a:r>
              <a:rPr lang="en-US" dirty="0" smtClean="0"/>
              <a:t>Inner Layer Cont.</a:t>
            </a:r>
            <a:endParaRPr lang="en-US" dirty="0"/>
          </a:p>
        </p:txBody>
      </p:sp>
      <p:sp>
        <p:nvSpPr>
          <p:cNvPr id="3" name="Content Placeholder 2"/>
          <p:cNvSpPr>
            <a:spLocks noGrp="1"/>
          </p:cNvSpPr>
          <p:nvPr>
            <p:ph idx="1"/>
          </p:nvPr>
        </p:nvSpPr>
        <p:spPr/>
        <p:txBody>
          <a:bodyPr/>
          <a:lstStyle/>
          <a:p>
            <a:r>
              <a:rPr lang="en-US" dirty="0" smtClean="0"/>
              <a:t>Optic Disc</a:t>
            </a:r>
          </a:p>
          <a:p>
            <a:pPr lvl="1"/>
            <a:r>
              <a:rPr lang="en-US" dirty="0" smtClean="0"/>
              <a:t>Nerve fibers from retina leave eye and join optic nerve</a:t>
            </a:r>
          </a:p>
          <a:p>
            <a:pPr lvl="1"/>
            <a:r>
              <a:rPr lang="en-US" dirty="0" smtClean="0"/>
              <a:t>Central artery and vein pass through</a:t>
            </a:r>
          </a:p>
          <a:p>
            <a:pPr lvl="2"/>
            <a:r>
              <a:rPr lang="en-US" dirty="0" smtClean="0"/>
              <a:t>Supply blood to the cells of the inner layer</a:t>
            </a:r>
          </a:p>
          <a:p>
            <a:pPr lvl="1"/>
            <a:r>
              <a:rPr lang="en-US" dirty="0" smtClean="0"/>
              <a:t>AKA the blind spot</a:t>
            </a:r>
          </a:p>
          <a:p>
            <a:pPr lvl="2"/>
            <a:r>
              <a:rPr lang="en-US" dirty="0" smtClean="0"/>
              <a:t>Lacks photoreceptors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Layer Cont.</a:t>
            </a:r>
            <a:endParaRPr lang="en-US" dirty="0"/>
          </a:p>
        </p:txBody>
      </p:sp>
      <p:sp>
        <p:nvSpPr>
          <p:cNvPr id="3" name="Content Placeholder 2"/>
          <p:cNvSpPr>
            <a:spLocks noGrp="1"/>
          </p:cNvSpPr>
          <p:nvPr>
            <p:ph idx="1"/>
          </p:nvPr>
        </p:nvSpPr>
        <p:spPr/>
        <p:txBody>
          <a:bodyPr/>
          <a:lstStyle/>
          <a:p>
            <a:r>
              <a:rPr lang="en-US" dirty="0" smtClean="0"/>
              <a:t>Vitreous humor</a:t>
            </a:r>
          </a:p>
          <a:p>
            <a:pPr lvl="1"/>
            <a:r>
              <a:rPr lang="en-US" dirty="0" smtClean="0"/>
              <a:t>Jellylike fluid that fills the posterior cavity</a:t>
            </a:r>
          </a:p>
          <a:p>
            <a:pPr lvl="2"/>
            <a:r>
              <a:rPr lang="en-US" dirty="0" smtClean="0"/>
              <a:t>Fills the space bound by the lens, </a:t>
            </a:r>
            <a:r>
              <a:rPr lang="en-US" dirty="0" err="1" smtClean="0"/>
              <a:t>ciliary</a:t>
            </a:r>
            <a:r>
              <a:rPr lang="en-US" dirty="0" smtClean="0"/>
              <a:t> body, and retina (largest compartment)</a:t>
            </a:r>
          </a:p>
          <a:p>
            <a:pPr lvl="1"/>
            <a:r>
              <a:rPr lang="en-US" dirty="0" smtClean="0"/>
              <a:t>Helps support the internal parts of eye and maintain shape</a:t>
            </a:r>
            <a:endParaRPr lang="en-US" dirty="0"/>
          </a:p>
        </p:txBody>
      </p:sp>
      <p:pic>
        <p:nvPicPr>
          <p:cNvPr id="15362" name="Picture 2" descr="http://www.laurenscharff.com/research/donia/eye1-150.jpg"/>
          <p:cNvPicPr>
            <a:picLocks noChangeAspect="1" noChangeArrowheads="1"/>
          </p:cNvPicPr>
          <p:nvPr/>
        </p:nvPicPr>
        <p:blipFill>
          <a:blip r:embed="rId2" cstate="print"/>
          <a:srcRect/>
          <a:stretch>
            <a:fillRect/>
          </a:stretch>
        </p:blipFill>
        <p:spPr bwMode="auto">
          <a:xfrm>
            <a:off x="3886200" y="3810000"/>
            <a:ext cx="4286250" cy="2857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Refraction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light waves enter the eye the image is focused on the retina</a:t>
            </a:r>
          </a:p>
          <a:p>
            <a:r>
              <a:rPr lang="en-US" dirty="0" smtClean="0"/>
              <a:t>Focusing bends the light waves </a:t>
            </a:r>
          </a:p>
          <a:p>
            <a:pPr lvl="1"/>
            <a:r>
              <a:rPr lang="en-US" dirty="0" smtClean="0"/>
              <a:t>Refraction</a:t>
            </a:r>
          </a:p>
          <a:p>
            <a:r>
              <a:rPr lang="en-US" dirty="0" smtClean="0"/>
              <a:t>As light enters, the convex surface of lens refracts the image and then passes it on to the retina where it gets refracted again.</a:t>
            </a:r>
          </a:p>
          <a:p>
            <a:pPr lvl="1"/>
            <a:r>
              <a:rPr lang="en-US" dirty="0" smtClean="0"/>
              <a:t>Works much like a movie screen in the back of the eye with the exception that the image that forms on the retina is upside down and reversed from left to right. Visual cortex must interpret the image in proper position.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Main Organ</a:t>
            </a:r>
          </a:p>
          <a:p>
            <a:pPr lvl="1"/>
            <a:r>
              <a:rPr lang="en-US" dirty="0" smtClean="0"/>
              <a:t>Eye</a:t>
            </a:r>
          </a:p>
          <a:p>
            <a:r>
              <a:rPr lang="en-US" dirty="0" smtClean="0"/>
              <a:t>Accessory Organs</a:t>
            </a:r>
          </a:p>
          <a:p>
            <a:pPr lvl="1"/>
            <a:r>
              <a:rPr lang="en-US" dirty="0" smtClean="0"/>
              <a:t>Eyelids</a:t>
            </a:r>
          </a:p>
          <a:p>
            <a:pPr lvl="1"/>
            <a:r>
              <a:rPr lang="en-US" dirty="0" err="1" smtClean="0"/>
              <a:t>Lacrimal</a:t>
            </a:r>
            <a:r>
              <a:rPr lang="en-US" dirty="0" smtClean="0"/>
              <a:t> apparatus</a:t>
            </a:r>
          </a:p>
          <a:p>
            <a:pPr lvl="1"/>
            <a:r>
              <a:rPr lang="en-US" dirty="0" smtClean="0"/>
              <a:t>Extrinsic muscles</a:t>
            </a:r>
            <a:endParaRPr lang="en-US" dirty="0"/>
          </a:p>
        </p:txBody>
      </p:sp>
      <p:pic>
        <p:nvPicPr>
          <p:cNvPr id="31746" name="Picture 2" descr="http://academia.hixie.ch/bath/eye/SuperiorViewTranverseSectionOfLeftEyeball.gif"/>
          <p:cNvPicPr>
            <a:picLocks noChangeAspect="1" noChangeArrowheads="1"/>
          </p:cNvPicPr>
          <p:nvPr/>
        </p:nvPicPr>
        <p:blipFill>
          <a:blip r:embed="rId2" cstate="print"/>
          <a:srcRect/>
          <a:stretch>
            <a:fillRect/>
          </a:stretch>
        </p:blipFill>
        <p:spPr bwMode="auto">
          <a:xfrm>
            <a:off x="3686175" y="990600"/>
            <a:ext cx="5457825" cy="50958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Photoreceptors</a:t>
            </a:r>
            <a:endParaRPr lang="en-US" dirty="0"/>
          </a:p>
        </p:txBody>
      </p:sp>
      <p:sp>
        <p:nvSpPr>
          <p:cNvPr id="3" name="Content Placeholder 2"/>
          <p:cNvSpPr>
            <a:spLocks noGrp="1"/>
          </p:cNvSpPr>
          <p:nvPr>
            <p:ph idx="1"/>
          </p:nvPr>
        </p:nvSpPr>
        <p:spPr/>
        <p:txBody>
          <a:bodyPr>
            <a:normAutofit lnSpcReduction="10000"/>
          </a:bodyPr>
          <a:lstStyle/>
          <a:p>
            <a:r>
              <a:rPr lang="en-US" dirty="0" smtClean="0"/>
              <a:t>Modified neurons with two distinct kinds</a:t>
            </a:r>
          </a:p>
          <a:p>
            <a:pPr lvl="1"/>
            <a:r>
              <a:rPr lang="en-US" dirty="0" smtClean="0"/>
              <a:t>Rods</a:t>
            </a:r>
          </a:p>
          <a:p>
            <a:pPr lvl="2"/>
            <a:r>
              <a:rPr lang="en-US" dirty="0" smtClean="0"/>
              <a:t>Long thin projections</a:t>
            </a:r>
          </a:p>
          <a:p>
            <a:pPr lvl="2"/>
            <a:r>
              <a:rPr lang="en-US" dirty="0" smtClean="0"/>
              <a:t>Provide black and white vision</a:t>
            </a:r>
          </a:p>
          <a:p>
            <a:pPr lvl="2"/>
            <a:r>
              <a:rPr lang="en-US" dirty="0" smtClean="0"/>
              <a:t>100 more times  sensitive to light than cones</a:t>
            </a:r>
          </a:p>
          <a:p>
            <a:pPr lvl="2"/>
            <a:r>
              <a:rPr lang="en-US" dirty="0" smtClean="0"/>
              <a:t>1 type</a:t>
            </a:r>
          </a:p>
          <a:p>
            <a:pPr lvl="1"/>
            <a:r>
              <a:rPr lang="en-US" dirty="0" smtClean="0"/>
              <a:t>Cones</a:t>
            </a:r>
          </a:p>
          <a:p>
            <a:pPr lvl="2"/>
            <a:r>
              <a:rPr lang="en-US" dirty="0" smtClean="0"/>
              <a:t>Short, blunt projections</a:t>
            </a:r>
          </a:p>
          <a:p>
            <a:pPr lvl="2"/>
            <a:r>
              <a:rPr lang="en-US" dirty="0" smtClean="0"/>
              <a:t>Color vision</a:t>
            </a:r>
          </a:p>
          <a:p>
            <a:pPr lvl="2"/>
            <a:r>
              <a:rPr lang="en-US" dirty="0" smtClean="0"/>
              <a:t>3 types</a:t>
            </a:r>
            <a:endParaRPr lang="en-US" dirty="0"/>
          </a:p>
        </p:txBody>
      </p:sp>
      <p:pic>
        <p:nvPicPr>
          <p:cNvPr id="13314" name="Picture 2" descr="http://t0.gstatic.com/images?q=tbn:ANd9GcTjDeBnmWZ1KBuzrHzGiCutPyQj-fhkJkwPCbz79NEb-k1UJief1A"/>
          <p:cNvPicPr>
            <a:picLocks noChangeAspect="1" noChangeArrowheads="1"/>
          </p:cNvPicPr>
          <p:nvPr/>
        </p:nvPicPr>
        <p:blipFill>
          <a:blip r:embed="rId2" cstate="print"/>
          <a:srcRect/>
          <a:stretch>
            <a:fillRect/>
          </a:stretch>
        </p:blipFill>
        <p:spPr bwMode="auto">
          <a:xfrm>
            <a:off x="5029200" y="3733800"/>
            <a:ext cx="3787870" cy="295275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ebvision.med.utah.edu/gifswv/3cone.gif"/>
          <p:cNvPicPr>
            <a:picLocks noChangeAspect="1" noChangeArrowheads="1"/>
          </p:cNvPicPr>
          <p:nvPr/>
        </p:nvPicPr>
        <p:blipFill>
          <a:blip r:embed="rId2" cstate="print"/>
          <a:srcRect/>
          <a:stretch>
            <a:fillRect/>
          </a:stretch>
        </p:blipFill>
        <p:spPr bwMode="auto">
          <a:xfrm>
            <a:off x="6370040" y="533400"/>
            <a:ext cx="2773960" cy="2362200"/>
          </a:xfrm>
          <a:prstGeom prst="rect">
            <a:avLst/>
          </a:prstGeom>
          <a:noFill/>
        </p:spPr>
      </p:pic>
      <p:sp>
        <p:nvSpPr>
          <p:cNvPr id="2" name="Title 1"/>
          <p:cNvSpPr>
            <a:spLocks noGrp="1"/>
          </p:cNvSpPr>
          <p:nvPr>
            <p:ph type="title"/>
          </p:nvPr>
        </p:nvSpPr>
        <p:spPr/>
        <p:txBody>
          <a:bodyPr/>
          <a:lstStyle/>
          <a:p>
            <a:r>
              <a:rPr lang="en-US" dirty="0" smtClean="0"/>
              <a:t>Photoreceptors Cont.</a:t>
            </a:r>
            <a:endParaRPr lang="en-US" dirty="0"/>
          </a:p>
        </p:txBody>
      </p:sp>
      <p:sp>
        <p:nvSpPr>
          <p:cNvPr id="3" name="Content Placeholder 2"/>
          <p:cNvSpPr>
            <a:spLocks noGrp="1"/>
          </p:cNvSpPr>
          <p:nvPr>
            <p:ph idx="1"/>
          </p:nvPr>
        </p:nvSpPr>
        <p:spPr>
          <a:xfrm>
            <a:off x="152400" y="2057400"/>
            <a:ext cx="7467600" cy="4525963"/>
          </a:xfrm>
        </p:spPr>
        <p:txBody>
          <a:bodyPr/>
          <a:lstStyle/>
          <a:p>
            <a:r>
              <a:rPr lang="en-US" dirty="0" smtClean="0"/>
              <a:t>Rods and Cones are located in </a:t>
            </a:r>
            <a:r>
              <a:rPr lang="en-US" sz="2000" dirty="0" smtClean="0"/>
              <a:t>the</a:t>
            </a:r>
            <a:r>
              <a:rPr lang="en-US" dirty="0" smtClean="0"/>
              <a:t> deepest part of the retina</a:t>
            </a:r>
          </a:p>
          <a:p>
            <a:r>
              <a:rPr lang="en-US" dirty="0" smtClean="0"/>
              <a:t>Only stimulated when light reaches them</a:t>
            </a:r>
          </a:p>
          <a:p>
            <a:r>
              <a:rPr lang="en-US" dirty="0" smtClean="0"/>
              <a:t>Differ in sharpness of perceived images (visual acuity)</a:t>
            </a:r>
          </a:p>
          <a:p>
            <a:pPr lvl="1"/>
            <a:r>
              <a:rPr lang="en-US" dirty="0" smtClean="0"/>
              <a:t>Cones provide sharp images</a:t>
            </a:r>
          </a:p>
          <a:p>
            <a:pPr lvl="1"/>
            <a:r>
              <a:rPr lang="en-US" dirty="0" smtClean="0"/>
              <a:t>Rods provide outlines of objects</a:t>
            </a:r>
          </a:p>
          <a:p>
            <a:pPr lvl="2"/>
            <a:r>
              <a:rPr lang="en-US" dirty="0" smtClean="0"/>
              <a:t>Due to convergence of nerve fibers (too much traveling on same road)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Photoreceptors Cont.</a:t>
            </a:r>
            <a:endParaRPr lang="en-US" dirty="0"/>
          </a:p>
        </p:txBody>
      </p:sp>
      <p:sp>
        <p:nvSpPr>
          <p:cNvPr id="3" name="Content Placeholder 2"/>
          <p:cNvSpPr>
            <a:spLocks noGrp="1"/>
          </p:cNvSpPr>
          <p:nvPr>
            <p:ph idx="1"/>
          </p:nvPr>
        </p:nvSpPr>
        <p:spPr/>
        <p:txBody>
          <a:bodyPr/>
          <a:lstStyle/>
          <a:p>
            <a:r>
              <a:rPr lang="en-US" dirty="0" smtClean="0"/>
              <a:t>Fovea </a:t>
            </a:r>
            <a:r>
              <a:rPr lang="en-US" dirty="0" err="1" smtClean="0"/>
              <a:t>centralis</a:t>
            </a:r>
            <a:endParaRPr lang="en-US" dirty="0" smtClean="0"/>
          </a:p>
          <a:p>
            <a:pPr lvl="1"/>
            <a:r>
              <a:rPr lang="en-US" dirty="0" smtClean="0"/>
              <a:t>Area of sharpest vision lacks Rods but contains many tightly packed cones</a:t>
            </a:r>
          </a:p>
          <a:p>
            <a:pPr lvl="1"/>
            <a:r>
              <a:rPr lang="en-US" dirty="0" smtClean="0"/>
              <a:t>Person moves eyes to the important part of image falls on fovea </a:t>
            </a:r>
            <a:r>
              <a:rPr lang="en-US" dirty="0" err="1" smtClean="0"/>
              <a:t>centralis</a:t>
            </a:r>
            <a:endParaRPr lang="en-US" dirty="0"/>
          </a:p>
        </p:txBody>
      </p:sp>
      <p:pic>
        <p:nvPicPr>
          <p:cNvPr id="35842" name="Picture 2" descr="https://tredstone.cptc.edu/library/Bio%20118%20Lecture%20Notes%20Rev%200105_files/image119.jpg"/>
          <p:cNvPicPr>
            <a:picLocks noChangeAspect="1" noChangeArrowheads="1"/>
          </p:cNvPicPr>
          <p:nvPr/>
        </p:nvPicPr>
        <p:blipFill>
          <a:blip r:embed="rId2" cstate="print"/>
          <a:srcRect/>
          <a:stretch>
            <a:fillRect/>
          </a:stretch>
        </p:blipFill>
        <p:spPr bwMode="auto">
          <a:xfrm>
            <a:off x="2286000" y="3836682"/>
            <a:ext cx="4019550" cy="302131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Photopigments</a:t>
            </a:r>
            <a:endParaRPr lang="en-US" dirty="0"/>
          </a:p>
        </p:txBody>
      </p:sp>
      <p:sp>
        <p:nvSpPr>
          <p:cNvPr id="3" name="Content Placeholder 2"/>
          <p:cNvSpPr>
            <a:spLocks noGrp="1"/>
          </p:cNvSpPr>
          <p:nvPr>
            <p:ph idx="1"/>
          </p:nvPr>
        </p:nvSpPr>
        <p:spPr>
          <a:xfrm>
            <a:off x="0" y="1600200"/>
            <a:ext cx="4267200" cy="5257800"/>
          </a:xfrm>
        </p:spPr>
        <p:txBody>
          <a:bodyPr>
            <a:normAutofit/>
          </a:bodyPr>
          <a:lstStyle/>
          <a:p>
            <a:r>
              <a:rPr lang="en-US" dirty="0" smtClean="0"/>
              <a:t>Rods</a:t>
            </a:r>
          </a:p>
          <a:p>
            <a:pPr lvl="1"/>
            <a:r>
              <a:rPr lang="en-US" dirty="0" smtClean="0"/>
              <a:t>Contain </a:t>
            </a:r>
            <a:r>
              <a:rPr lang="en-US" dirty="0" err="1" smtClean="0"/>
              <a:t>rhodopsin</a:t>
            </a:r>
            <a:endParaRPr lang="en-US" dirty="0" smtClean="0"/>
          </a:p>
          <a:p>
            <a:pPr lvl="2"/>
            <a:r>
              <a:rPr lang="en-US" dirty="0" smtClean="0"/>
              <a:t>Light sensitive biochemical</a:t>
            </a:r>
          </a:p>
          <a:p>
            <a:pPr lvl="2"/>
            <a:r>
              <a:rPr lang="en-US" dirty="0" smtClean="0"/>
              <a:t>AKA visual purple</a:t>
            </a:r>
          </a:p>
          <a:p>
            <a:pPr lvl="2"/>
            <a:r>
              <a:rPr lang="en-US" dirty="0" smtClean="0"/>
              <a:t>In bright light, </a:t>
            </a:r>
            <a:r>
              <a:rPr lang="en-US" dirty="0" err="1" smtClean="0"/>
              <a:t>rhodopsin</a:t>
            </a:r>
            <a:r>
              <a:rPr lang="en-US" dirty="0" smtClean="0"/>
              <a:t> decomposes reducing the sensitivity of rods</a:t>
            </a:r>
          </a:p>
          <a:p>
            <a:pPr lvl="2"/>
            <a:r>
              <a:rPr lang="en-US" dirty="0" smtClean="0"/>
              <a:t>In dim light, production is regenerated </a:t>
            </a:r>
          </a:p>
          <a:p>
            <a:pPr lvl="1"/>
            <a:endParaRPr lang="en-US" dirty="0"/>
          </a:p>
        </p:txBody>
      </p:sp>
      <p:pic>
        <p:nvPicPr>
          <p:cNvPr id="34818" name="Picture 2" descr="http://justinpamute.files.wordpress.com/2010/06/rhodopsin1.gif"/>
          <p:cNvPicPr>
            <a:picLocks noChangeAspect="1" noChangeArrowheads="1"/>
          </p:cNvPicPr>
          <p:nvPr/>
        </p:nvPicPr>
        <p:blipFill>
          <a:blip r:embed="rId2" cstate="print"/>
          <a:srcRect/>
          <a:stretch>
            <a:fillRect/>
          </a:stretch>
        </p:blipFill>
        <p:spPr bwMode="auto">
          <a:xfrm>
            <a:off x="4114800" y="1219200"/>
            <a:ext cx="4876800" cy="32922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Photopigments</a:t>
            </a:r>
            <a:r>
              <a:rPr lang="en-US" dirty="0" smtClean="0"/>
              <a:t> Cont.</a:t>
            </a:r>
            <a:endParaRPr lang="en-US" dirty="0"/>
          </a:p>
        </p:txBody>
      </p:sp>
      <p:sp>
        <p:nvSpPr>
          <p:cNvPr id="3" name="Content Placeholder 2"/>
          <p:cNvSpPr>
            <a:spLocks noGrp="1"/>
          </p:cNvSpPr>
          <p:nvPr>
            <p:ph idx="1"/>
          </p:nvPr>
        </p:nvSpPr>
        <p:spPr>
          <a:xfrm>
            <a:off x="457200" y="1600200"/>
            <a:ext cx="8686800" cy="5257800"/>
          </a:xfrm>
        </p:spPr>
        <p:txBody>
          <a:bodyPr>
            <a:normAutofit fontScale="92500" lnSpcReduction="10000"/>
          </a:bodyPr>
          <a:lstStyle/>
          <a:p>
            <a:r>
              <a:rPr lang="en-US" dirty="0" smtClean="0"/>
              <a:t>Cones</a:t>
            </a:r>
          </a:p>
          <a:p>
            <a:pPr lvl="1"/>
            <a:r>
              <a:rPr lang="en-US" dirty="0" err="1" smtClean="0">
                <a:solidFill>
                  <a:srgbClr val="FF0000"/>
                </a:solidFill>
              </a:rPr>
              <a:t>Erythrolabe</a:t>
            </a:r>
            <a:endParaRPr lang="en-US" dirty="0" smtClean="0">
              <a:solidFill>
                <a:srgbClr val="FF0000"/>
              </a:solidFill>
            </a:endParaRPr>
          </a:p>
          <a:p>
            <a:pPr lvl="2"/>
            <a:r>
              <a:rPr lang="en-US" dirty="0" smtClean="0"/>
              <a:t>Most sensitive to red light waves</a:t>
            </a:r>
          </a:p>
          <a:p>
            <a:pPr lvl="1"/>
            <a:r>
              <a:rPr lang="en-US" dirty="0" err="1" smtClean="0">
                <a:solidFill>
                  <a:srgbClr val="00B050"/>
                </a:solidFill>
              </a:rPr>
              <a:t>Chlorolabe</a:t>
            </a:r>
            <a:endParaRPr lang="en-US" dirty="0" smtClean="0">
              <a:solidFill>
                <a:srgbClr val="00B050"/>
              </a:solidFill>
            </a:endParaRPr>
          </a:p>
          <a:p>
            <a:pPr lvl="2"/>
            <a:r>
              <a:rPr lang="en-US" dirty="0" smtClean="0"/>
              <a:t>Green light waves</a:t>
            </a:r>
          </a:p>
          <a:p>
            <a:pPr lvl="1"/>
            <a:r>
              <a:rPr lang="en-US" dirty="0" err="1" smtClean="0">
                <a:solidFill>
                  <a:schemeClr val="accent1">
                    <a:lumMod val="40000"/>
                    <a:lumOff val="60000"/>
                  </a:schemeClr>
                </a:solidFill>
              </a:rPr>
              <a:t>Cyanolabe</a:t>
            </a:r>
            <a:endParaRPr lang="en-US" dirty="0" smtClean="0">
              <a:solidFill>
                <a:schemeClr val="accent1">
                  <a:lumMod val="40000"/>
                  <a:lumOff val="60000"/>
                </a:schemeClr>
              </a:solidFill>
            </a:endParaRPr>
          </a:p>
          <a:p>
            <a:pPr lvl="2"/>
            <a:r>
              <a:rPr lang="en-US" dirty="0" smtClean="0"/>
              <a:t>Blue Light Waves</a:t>
            </a:r>
          </a:p>
          <a:p>
            <a:r>
              <a:rPr lang="en-US" dirty="0" smtClean="0"/>
              <a:t>Color is dependent on which combination of cones are stimulated</a:t>
            </a:r>
          </a:p>
          <a:p>
            <a:pPr lvl="1"/>
            <a:r>
              <a:rPr lang="en-US" dirty="0" smtClean="0"/>
              <a:t>White is all three being stimulated</a:t>
            </a:r>
          </a:p>
          <a:p>
            <a:pPr lvl="1"/>
            <a:r>
              <a:rPr lang="en-US" dirty="0" smtClean="0"/>
              <a:t>Black is none being stimulated</a:t>
            </a:r>
          </a:p>
          <a:p>
            <a:pPr lvl="1"/>
            <a:r>
              <a:rPr lang="en-US" dirty="0" smtClean="0"/>
              <a:t>Different types of Color blindness occurs with lack of certain cone pigments</a:t>
            </a:r>
          </a:p>
          <a:p>
            <a:endParaRPr lang="en-US" dirty="0"/>
          </a:p>
        </p:txBody>
      </p:sp>
      <p:pic>
        <p:nvPicPr>
          <p:cNvPr id="33794" name="Picture 2" descr="http://www.colblindor.com/wp-content/images/color-blindness-simulator-e.jpg"/>
          <p:cNvPicPr>
            <a:picLocks noChangeAspect="1" noChangeArrowheads="1"/>
          </p:cNvPicPr>
          <p:nvPr/>
        </p:nvPicPr>
        <p:blipFill>
          <a:blip r:embed="rId2" cstate="print"/>
          <a:srcRect/>
          <a:stretch>
            <a:fillRect/>
          </a:stretch>
        </p:blipFill>
        <p:spPr bwMode="auto">
          <a:xfrm>
            <a:off x="5660571" y="228600"/>
            <a:ext cx="3483429" cy="243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Nerve Pathways</a:t>
            </a:r>
            <a:endParaRPr lang="en-US" dirty="0"/>
          </a:p>
        </p:txBody>
      </p:sp>
      <p:sp>
        <p:nvSpPr>
          <p:cNvPr id="3" name="Content Placeholder 2"/>
          <p:cNvSpPr>
            <a:spLocks noGrp="1"/>
          </p:cNvSpPr>
          <p:nvPr>
            <p:ph idx="1"/>
          </p:nvPr>
        </p:nvSpPr>
        <p:spPr>
          <a:xfrm>
            <a:off x="457200" y="1600200"/>
            <a:ext cx="7467600" cy="5257800"/>
          </a:xfrm>
        </p:spPr>
        <p:txBody>
          <a:bodyPr>
            <a:normAutofit fontScale="92500"/>
          </a:bodyPr>
          <a:lstStyle/>
          <a:p>
            <a:r>
              <a:rPr lang="en-US" dirty="0" smtClean="0"/>
              <a:t>Bring impulses from retina to visual cortex</a:t>
            </a:r>
          </a:p>
          <a:p>
            <a:r>
              <a:rPr lang="en-US" dirty="0" smtClean="0"/>
              <a:t>Starts when axons of retinal neurons form optic nerves</a:t>
            </a:r>
          </a:p>
          <a:p>
            <a:r>
              <a:rPr lang="en-US" dirty="0" smtClean="0"/>
              <a:t>Just anterior to pituitary gland nerve form X-shaped (Optic </a:t>
            </a:r>
            <a:r>
              <a:rPr lang="en-US" dirty="0" err="1" smtClean="0"/>
              <a:t>Chiasma</a:t>
            </a:r>
            <a:r>
              <a:rPr lang="en-US" dirty="0" smtClean="0"/>
              <a:t>) causing some fibers to cross over forming optic tracts</a:t>
            </a:r>
          </a:p>
          <a:p>
            <a:pPr lvl="1"/>
            <a:r>
              <a:rPr lang="en-US" dirty="0" smtClean="0"/>
              <a:t>Fibers on medial half of retina cross over, those on lateral (temporal side) don’t</a:t>
            </a:r>
          </a:p>
          <a:p>
            <a:r>
              <a:rPr lang="en-US" dirty="0" smtClean="0"/>
              <a:t>Eventually make it to visual cortex of occipital lobe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Pathways  Figure 10.26 </a:t>
            </a:r>
            <a:endParaRPr lang="en-US" dirty="0"/>
          </a:p>
        </p:txBody>
      </p:sp>
      <p:pic>
        <p:nvPicPr>
          <p:cNvPr id="37890" name="Picture 2" descr="http://people.emich.edu/pbogle/PHED_200/overheads/ch10_art/10_26.jpg"/>
          <p:cNvPicPr>
            <a:picLocks noChangeAspect="1" noChangeArrowheads="1"/>
          </p:cNvPicPr>
          <p:nvPr/>
        </p:nvPicPr>
        <p:blipFill>
          <a:blip r:embed="rId2" cstate="print"/>
          <a:srcRect/>
          <a:stretch>
            <a:fillRect/>
          </a:stretch>
        </p:blipFill>
        <p:spPr bwMode="auto">
          <a:xfrm>
            <a:off x="838200" y="1143000"/>
            <a:ext cx="7416800" cy="5562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Visual Accessory Organs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Housed in orbital cavity of skull</a:t>
            </a:r>
          </a:p>
          <a:p>
            <a:r>
              <a:rPr lang="en-US" dirty="0" smtClean="0"/>
              <a:t>Eyelid</a:t>
            </a:r>
          </a:p>
          <a:p>
            <a:pPr lvl="1"/>
            <a:r>
              <a:rPr lang="en-US" dirty="0" smtClean="0"/>
              <a:t>Four layers</a:t>
            </a:r>
          </a:p>
          <a:p>
            <a:pPr lvl="2"/>
            <a:r>
              <a:rPr lang="en-US" dirty="0" smtClean="0"/>
              <a:t>Skin</a:t>
            </a:r>
          </a:p>
          <a:p>
            <a:pPr lvl="3"/>
            <a:r>
              <a:rPr lang="en-US" dirty="0" smtClean="0"/>
              <a:t>Thinnest  on body</a:t>
            </a:r>
          </a:p>
          <a:p>
            <a:pPr lvl="3"/>
            <a:r>
              <a:rPr lang="en-US" dirty="0" smtClean="0"/>
              <a:t>Covers the lids outer surface and fuses with its inner lining near the margin of the lid</a:t>
            </a:r>
          </a:p>
          <a:p>
            <a:pPr lvl="2"/>
            <a:r>
              <a:rPr lang="en-US" dirty="0" smtClean="0"/>
              <a:t>Muscle</a:t>
            </a:r>
          </a:p>
          <a:p>
            <a:pPr lvl="3"/>
            <a:r>
              <a:rPr lang="en-US" i="1" dirty="0" err="1" smtClean="0"/>
              <a:t>Orbicularis</a:t>
            </a:r>
            <a:r>
              <a:rPr lang="en-US" i="1" dirty="0" smtClean="0"/>
              <a:t> </a:t>
            </a:r>
            <a:r>
              <a:rPr lang="en-US" i="1" dirty="0" err="1" smtClean="0"/>
              <a:t>oculi</a:t>
            </a:r>
            <a:r>
              <a:rPr lang="en-US" dirty="0" smtClean="0"/>
              <a:t>-closes lid</a:t>
            </a:r>
          </a:p>
          <a:p>
            <a:pPr lvl="3"/>
            <a:r>
              <a:rPr lang="en-US" i="1" dirty="0" err="1" smtClean="0"/>
              <a:t>Levator</a:t>
            </a:r>
            <a:r>
              <a:rPr lang="en-US" i="1" dirty="0" smtClean="0"/>
              <a:t> </a:t>
            </a:r>
            <a:r>
              <a:rPr lang="en-US" i="1" dirty="0" err="1" smtClean="0"/>
              <a:t>palpebrae</a:t>
            </a:r>
            <a:r>
              <a:rPr lang="en-US" i="1" dirty="0" smtClean="0"/>
              <a:t> </a:t>
            </a:r>
            <a:r>
              <a:rPr lang="en-US" i="1" dirty="0" err="1" smtClean="0"/>
              <a:t>superioris</a:t>
            </a:r>
            <a:r>
              <a:rPr lang="en-US" i="1" dirty="0" smtClean="0"/>
              <a:t> </a:t>
            </a:r>
            <a:r>
              <a:rPr lang="en-US" dirty="0" smtClean="0"/>
              <a:t> raises upper lid, keeps eye open</a:t>
            </a:r>
            <a:endParaRPr lang="en-US" i="1" dirty="0" smtClean="0"/>
          </a:p>
          <a:p>
            <a:pPr lvl="2"/>
            <a:r>
              <a:rPr lang="en-US" dirty="0" smtClean="0"/>
              <a:t> </a:t>
            </a:r>
            <a:r>
              <a:rPr lang="en-US" dirty="0" smtClean="0"/>
              <a:t>Connective </a:t>
            </a:r>
            <a:r>
              <a:rPr lang="en-US" dirty="0" smtClean="0"/>
              <a:t>tissue</a:t>
            </a:r>
          </a:p>
          <a:p>
            <a:pPr lvl="2"/>
            <a:r>
              <a:rPr lang="en-US" dirty="0" smtClean="0"/>
              <a:t>Conjunctiva</a:t>
            </a:r>
          </a:p>
          <a:p>
            <a:pPr lvl="3"/>
            <a:r>
              <a:rPr lang="en-US" dirty="0" smtClean="0"/>
              <a:t>Mucous membrane that lines the inner surfaces of eyelid and folds back to cover the anterior surface of eyeball</a:t>
            </a:r>
            <a:endParaRPr lang="en-US" dirty="0"/>
          </a:p>
        </p:txBody>
      </p:sp>
      <p:pic>
        <p:nvPicPr>
          <p:cNvPr id="30722" name="Picture 2" descr="http://www.eyelidstrips.co.uk/wp-content/uploads/2011/11/eyelidlift.jpg"/>
          <p:cNvPicPr>
            <a:picLocks noChangeAspect="1" noChangeArrowheads="1"/>
          </p:cNvPicPr>
          <p:nvPr/>
        </p:nvPicPr>
        <p:blipFill>
          <a:blip r:embed="rId2" cstate="print"/>
          <a:srcRect/>
          <a:stretch>
            <a:fillRect/>
          </a:stretch>
        </p:blipFill>
        <p:spPr bwMode="auto">
          <a:xfrm>
            <a:off x="5943600" y="1219200"/>
            <a:ext cx="2571749" cy="2057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eyemakeart.files.wordpress.com/2009/07/lacrimal-gland-diagram.jpg"/>
          <p:cNvPicPr>
            <a:picLocks noChangeAspect="1" noChangeArrowheads="1"/>
          </p:cNvPicPr>
          <p:nvPr/>
        </p:nvPicPr>
        <p:blipFill>
          <a:blip r:embed="rId2" cstate="print"/>
          <a:srcRect/>
          <a:stretch>
            <a:fillRect/>
          </a:stretch>
        </p:blipFill>
        <p:spPr bwMode="auto">
          <a:xfrm>
            <a:off x="4582951" y="1"/>
            <a:ext cx="4561048" cy="3733799"/>
          </a:xfrm>
          <a:prstGeom prst="rect">
            <a:avLst/>
          </a:prstGeom>
          <a:noFill/>
        </p:spPr>
      </p:pic>
      <p:sp>
        <p:nvSpPr>
          <p:cNvPr id="2" name="Title 1"/>
          <p:cNvSpPr>
            <a:spLocks noGrp="1"/>
          </p:cNvSpPr>
          <p:nvPr>
            <p:ph type="title"/>
          </p:nvPr>
        </p:nvSpPr>
        <p:spPr>
          <a:xfrm>
            <a:off x="0" y="685800"/>
            <a:ext cx="7467600" cy="1143000"/>
          </a:xfrm>
        </p:spPr>
        <p:txBody>
          <a:bodyPr/>
          <a:lstStyle/>
          <a:p>
            <a:r>
              <a:rPr lang="en-US" dirty="0" err="1" smtClean="0"/>
              <a:t>Lacrimal</a:t>
            </a:r>
            <a:r>
              <a:rPr lang="en-US" dirty="0" smtClean="0"/>
              <a:t> </a:t>
            </a:r>
            <a:r>
              <a:rPr lang="en-US" dirty="0" err="1" smtClean="0"/>
              <a:t>appratus</a:t>
            </a:r>
            <a:endParaRPr lang="en-US" dirty="0"/>
          </a:p>
        </p:txBody>
      </p:sp>
      <p:sp>
        <p:nvSpPr>
          <p:cNvPr id="3" name="Content Placeholder 2"/>
          <p:cNvSpPr>
            <a:spLocks noGrp="1"/>
          </p:cNvSpPr>
          <p:nvPr>
            <p:ph idx="1"/>
          </p:nvPr>
        </p:nvSpPr>
        <p:spPr>
          <a:xfrm>
            <a:off x="0" y="2332037"/>
            <a:ext cx="7467600" cy="4525963"/>
          </a:xfrm>
        </p:spPr>
        <p:txBody>
          <a:bodyPr>
            <a:normAutofit fontScale="92500" lnSpcReduction="10000"/>
          </a:bodyPr>
          <a:lstStyle/>
          <a:p>
            <a:r>
              <a:rPr lang="en-US" dirty="0" smtClean="0"/>
              <a:t>Consists of:</a:t>
            </a:r>
          </a:p>
          <a:p>
            <a:pPr lvl="1"/>
            <a:r>
              <a:rPr lang="en-US" dirty="0" err="1" smtClean="0"/>
              <a:t>Lacrimal</a:t>
            </a:r>
            <a:r>
              <a:rPr lang="en-US" dirty="0" smtClean="0"/>
              <a:t> gland</a:t>
            </a:r>
          </a:p>
          <a:p>
            <a:pPr lvl="2"/>
            <a:r>
              <a:rPr lang="en-US" dirty="0" smtClean="0"/>
              <a:t>Located in the orbit</a:t>
            </a:r>
          </a:p>
          <a:p>
            <a:pPr lvl="2"/>
            <a:r>
              <a:rPr lang="en-US" dirty="0" smtClean="0"/>
              <a:t>Secretes tears continuously</a:t>
            </a:r>
          </a:p>
          <a:p>
            <a:pPr lvl="3"/>
            <a:r>
              <a:rPr lang="en-US" dirty="0" smtClean="0"/>
              <a:t>Tears contain enzyme </a:t>
            </a:r>
            <a:r>
              <a:rPr lang="en-US" dirty="0" err="1" smtClean="0"/>
              <a:t>lysozyme</a:t>
            </a:r>
            <a:r>
              <a:rPr lang="en-US" dirty="0" smtClean="0"/>
              <a:t> that kills bacteria</a:t>
            </a:r>
          </a:p>
          <a:p>
            <a:pPr lvl="2"/>
            <a:r>
              <a:rPr lang="en-US" dirty="0" smtClean="0"/>
              <a:t>Moistens and lubricates the surface of eye and the lining of the lids</a:t>
            </a:r>
          </a:p>
          <a:p>
            <a:pPr lvl="1"/>
            <a:r>
              <a:rPr lang="en-US" dirty="0" smtClean="0"/>
              <a:t>Series of Ducts</a:t>
            </a:r>
          </a:p>
          <a:p>
            <a:pPr lvl="2"/>
            <a:r>
              <a:rPr lang="en-US" dirty="0" smtClean="0"/>
              <a:t>Superior and Inferior </a:t>
            </a:r>
            <a:r>
              <a:rPr lang="en-US" dirty="0" err="1" smtClean="0"/>
              <a:t>Canaliculi</a:t>
            </a:r>
            <a:endParaRPr lang="en-US" dirty="0" smtClean="0"/>
          </a:p>
          <a:p>
            <a:pPr lvl="3"/>
            <a:r>
              <a:rPr lang="en-US" dirty="0" smtClean="0"/>
              <a:t>Collect tears that are flowing to </a:t>
            </a:r>
            <a:r>
              <a:rPr lang="en-US" dirty="0" err="1" smtClean="0"/>
              <a:t>lacrimal</a:t>
            </a:r>
            <a:r>
              <a:rPr lang="en-US" dirty="0" smtClean="0"/>
              <a:t> sac</a:t>
            </a:r>
          </a:p>
          <a:p>
            <a:pPr lvl="2"/>
            <a:r>
              <a:rPr lang="en-US" dirty="0" err="1" smtClean="0"/>
              <a:t>Nasolacrimal</a:t>
            </a:r>
            <a:r>
              <a:rPr lang="en-US" dirty="0" smtClean="0"/>
              <a:t> duct</a:t>
            </a:r>
          </a:p>
          <a:p>
            <a:pPr lvl="3"/>
            <a:r>
              <a:rPr lang="en-US" dirty="0" smtClean="0"/>
              <a:t>Carries tears into the nasal cavity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Muscles</a:t>
            </a:r>
            <a:endParaRPr lang="en-US" dirty="0"/>
          </a:p>
        </p:txBody>
      </p:sp>
      <p:sp>
        <p:nvSpPr>
          <p:cNvPr id="3" name="Content Placeholder 2"/>
          <p:cNvSpPr>
            <a:spLocks noGrp="1"/>
          </p:cNvSpPr>
          <p:nvPr>
            <p:ph idx="1"/>
          </p:nvPr>
        </p:nvSpPr>
        <p:spPr>
          <a:xfrm>
            <a:off x="457200" y="1219200"/>
            <a:ext cx="8686800" cy="2286000"/>
          </a:xfrm>
        </p:spPr>
        <p:txBody>
          <a:bodyPr/>
          <a:lstStyle/>
          <a:p>
            <a:r>
              <a:rPr lang="en-US" dirty="0" smtClean="0"/>
              <a:t>6 muscles move the eye in various directions</a:t>
            </a:r>
          </a:p>
          <a:p>
            <a:pPr lvl="1"/>
            <a:r>
              <a:rPr lang="en-US" dirty="0" smtClean="0"/>
              <a:t>Each one has a primary action but many are used with each eye movement</a:t>
            </a:r>
          </a:p>
          <a:p>
            <a:pPr lvl="1"/>
            <a:r>
              <a:rPr lang="en-US" dirty="0" smtClean="0"/>
              <a:t>Table 10.2 lists functions of extrinsic muscles</a:t>
            </a:r>
            <a:endParaRPr lang="en-US" dirty="0"/>
          </a:p>
        </p:txBody>
      </p:sp>
      <p:pic>
        <p:nvPicPr>
          <p:cNvPr id="28674" name="Picture 2" descr="http://faculty.ucc.edu/biology-potter/Receptor_organs/img003.jpg"/>
          <p:cNvPicPr>
            <a:picLocks noChangeAspect="1" noChangeArrowheads="1"/>
          </p:cNvPicPr>
          <p:nvPr/>
        </p:nvPicPr>
        <p:blipFill>
          <a:blip r:embed="rId2" cstate="print"/>
          <a:srcRect/>
          <a:stretch>
            <a:fillRect/>
          </a:stretch>
        </p:blipFill>
        <p:spPr bwMode="auto">
          <a:xfrm>
            <a:off x="2286000" y="3200400"/>
            <a:ext cx="4876800" cy="3657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Eye</a:t>
            </a:r>
            <a:endParaRPr lang="en-US" dirty="0"/>
          </a:p>
        </p:txBody>
      </p:sp>
      <p:sp>
        <p:nvSpPr>
          <p:cNvPr id="3" name="Content Placeholder 2"/>
          <p:cNvSpPr>
            <a:spLocks noGrp="1"/>
          </p:cNvSpPr>
          <p:nvPr>
            <p:ph idx="1"/>
          </p:nvPr>
        </p:nvSpPr>
        <p:spPr/>
        <p:txBody>
          <a:bodyPr/>
          <a:lstStyle/>
          <a:p>
            <a:r>
              <a:rPr lang="en-US" dirty="0" smtClean="0"/>
              <a:t>Hollow, spherical structure </a:t>
            </a:r>
          </a:p>
          <a:p>
            <a:r>
              <a:rPr lang="en-US" dirty="0" smtClean="0"/>
              <a:t>Approx. 2.5 cm in diameter</a:t>
            </a:r>
          </a:p>
          <a:p>
            <a:r>
              <a:rPr lang="en-US" dirty="0" smtClean="0"/>
              <a:t>3 distinct layers</a:t>
            </a:r>
          </a:p>
          <a:p>
            <a:pPr lvl="1"/>
            <a:r>
              <a:rPr lang="en-US" dirty="0" smtClean="0"/>
              <a:t>Outer (fibrous) layer</a:t>
            </a:r>
          </a:p>
          <a:p>
            <a:pPr lvl="1"/>
            <a:r>
              <a:rPr lang="en-US" dirty="0" smtClean="0"/>
              <a:t>Middle (vascular) layer</a:t>
            </a:r>
          </a:p>
          <a:p>
            <a:pPr lvl="1"/>
            <a:r>
              <a:rPr lang="en-US" dirty="0" smtClean="0"/>
              <a:t> Inner (nervous) layer</a:t>
            </a:r>
          </a:p>
          <a:p>
            <a:r>
              <a:rPr lang="en-US" dirty="0" smtClean="0"/>
              <a:t>Spaces within eye filled with fluid</a:t>
            </a:r>
            <a:endParaRPr lang="en-US" dirty="0"/>
          </a:p>
        </p:txBody>
      </p:sp>
      <p:pic>
        <p:nvPicPr>
          <p:cNvPr id="27650" name="Picture 2" descr="http://www.sodacraze.com/wp-content/uploads/2009/11/eyeball.jpg"/>
          <p:cNvPicPr>
            <a:picLocks noChangeAspect="1" noChangeArrowheads="1"/>
          </p:cNvPicPr>
          <p:nvPr/>
        </p:nvPicPr>
        <p:blipFill>
          <a:blip r:embed="rId2" cstate="print"/>
          <a:srcRect/>
          <a:stretch>
            <a:fillRect/>
          </a:stretch>
        </p:blipFill>
        <p:spPr bwMode="auto">
          <a:xfrm>
            <a:off x="5638800" y="1600200"/>
            <a:ext cx="2917371" cy="2971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nlm.nih.gov/medlineplus/ency/images/ency/fullsize/9909.jpg"/>
          <p:cNvPicPr>
            <a:picLocks noChangeAspect="1" noChangeArrowheads="1"/>
          </p:cNvPicPr>
          <p:nvPr/>
        </p:nvPicPr>
        <p:blipFill>
          <a:blip r:embed="rId2" cstate="print"/>
          <a:srcRect/>
          <a:stretch>
            <a:fillRect/>
          </a:stretch>
        </p:blipFill>
        <p:spPr bwMode="auto">
          <a:xfrm>
            <a:off x="5238751" y="0"/>
            <a:ext cx="3905249" cy="3124200"/>
          </a:xfrm>
          <a:prstGeom prst="rect">
            <a:avLst/>
          </a:prstGeom>
          <a:noFill/>
        </p:spPr>
      </p:pic>
      <p:sp>
        <p:nvSpPr>
          <p:cNvPr id="2" name="Title 1"/>
          <p:cNvSpPr>
            <a:spLocks noGrp="1"/>
          </p:cNvSpPr>
          <p:nvPr>
            <p:ph type="title"/>
          </p:nvPr>
        </p:nvSpPr>
        <p:spPr>
          <a:xfrm>
            <a:off x="762000" y="914400"/>
            <a:ext cx="3962400" cy="1143000"/>
          </a:xfrm>
        </p:spPr>
        <p:txBody>
          <a:bodyPr/>
          <a:lstStyle/>
          <a:p>
            <a:r>
              <a:rPr lang="en-US" dirty="0" smtClean="0"/>
              <a:t>Outer Layer</a:t>
            </a:r>
            <a:endParaRPr lang="en-US" dirty="0"/>
          </a:p>
        </p:txBody>
      </p:sp>
      <p:sp>
        <p:nvSpPr>
          <p:cNvPr id="3" name="Content Placeholder 2"/>
          <p:cNvSpPr>
            <a:spLocks noGrp="1"/>
          </p:cNvSpPr>
          <p:nvPr>
            <p:ph idx="1"/>
          </p:nvPr>
        </p:nvSpPr>
        <p:spPr>
          <a:xfrm>
            <a:off x="0" y="2332037"/>
            <a:ext cx="7467600" cy="4525963"/>
          </a:xfrm>
        </p:spPr>
        <p:txBody>
          <a:bodyPr/>
          <a:lstStyle/>
          <a:p>
            <a:r>
              <a:rPr lang="en-US" dirty="0" smtClean="0"/>
              <a:t>Cornea</a:t>
            </a:r>
          </a:p>
          <a:p>
            <a:pPr lvl="1"/>
            <a:r>
              <a:rPr lang="en-US" dirty="0" smtClean="0"/>
              <a:t>Anterior 1/6</a:t>
            </a:r>
            <a:r>
              <a:rPr lang="en-US" baseline="30000" dirty="0" smtClean="0"/>
              <a:t>th</a:t>
            </a:r>
            <a:r>
              <a:rPr lang="en-US" dirty="0" smtClean="0"/>
              <a:t> of the outer layer</a:t>
            </a:r>
          </a:p>
          <a:p>
            <a:pPr lvl="1"/>
            <a:r>
              <a:rPr lang="en-US" dirty="0" smtClean="0"/>
              <a:t>Transparent and bulges forward</a:t>
            </a:r>
          </a:p>
          <a:p>
            <a:pPr lvl="2"/>
            <a:r>
              <a:rPr lang="en-US" dirty="0" smtClean="0"/>
              <a:t>Transparent </a:t>
            </a:r>
            <a:r>
              <a:rPr lang="en-US" smtClean="0"/>
              <a:t>because it </a:t>
            </a:r>
            <a:r>
              <a:rPr lang="en-US" dirty="0" smtClean="0"/>
              <a:t>contains few cells and no blood vessels</a:t>
            </a:r>
          </a:p>
          <a:p>
            <a:pPr lvl="1"/>
            <a:r>
              <a:rPr lang="en-US" dirty="0" smtClean="0"/>
              <a:t>Window of eye</a:t>
            </a:r>
          </a:p>
          <a:p>
            <a:pPr lvl="1"/>
            <a:r>
              <a:rPr lang="en-US" dirty="0" smtClean="0"/>
              <a:t>Helps focus entering light rays</a:t>
            </a:r>
          </a:p>
          <a:p>
            <a:pPr lvl="1"/>
            <a:r>
              <a:rPr lang="en-US" dirty="0" smtClean="0"/>
              <a:t>Composed largely of connective tissue with a thin surface layer of epithelium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Outer Layer Cont.</a:t>
            </a:r>
            <a:endParaRPr lang="en-US" dirty="0"/>
          </a:p>
        </p:txBody>
      </p:sp>
      <p:sp>
        <p:nvSpPr>
          <p:cNvPr id="3" name="Content Placeholder 2"/>
          <p:cNvSpPr>
            <a:spLocks noGrp="1"/>
          </p:cNvSpPr>
          <p:nvPr>
            <p:ph idx="1"/>
          </p:nvPr>
        </p:nvSpPr>
        <p:spPr/>
        <p:txBody>
          <a:bodyPr>
            <a:normAutofit lnSpcReduction="10000"/>
          </a:bodyPr>
          <a:lstStyle/>
          <a:p>
            <a:r>
              <a:rPr lang="en-US" dirty="0" smtClean="0"/>
              <a:t>Sclera</a:t>
            </a:r>
          </a:p>
          <a:p>
            <a:pPr lvl="1"/>
            <a:r>
              <a:rPr lang="en-US" dirty="0" smtClean="0"/>
              <a:t>Along circumference of cornea</a:t>
            </a:r>
          </a:p>
          <a:p>
            <a:pPr lvl="1"/>
            <a:r>
              <a:rPr lang="en-US" dirty="0" smtClean="0"/>
              <a:t>White portion</a:t>
            </a:r>
          </a:p>
          <a:p>
            <a:pPr lvl="1"/>
            <a:r>
              <a:rPr lang="en-US" dirty="0" smtClean="0"/>
              <a:t>Makes up posterior 5/6ths of outer layer</a:t>
            </a:r>
          </a:p>
          <a:p>
            <a:pPr lvl="1"/>
            <a:r>
              <a:rPr lang="en-US" dirty="0" smtClean="0"/>
              <a:t>Opaque due to many large, disorganized, </a:t>
            </a:r>
            <a:r>
              <a:rPr lang="en-US" dirty="0" err="1" smtClean="0"/>
              <a:t>collagenous</a:t>
            </a:r>
            <a:r>
              <a:rPr lang="en-US" dirty="0" smtClean="0"/>
              <a:t> and elastic fibers</a:t>
            </a:r>
          </a:p>
          <a:p>
            <a:pPr lvl="1"/>
            <a:r>
              <a:rPr lang="en-US" dirty="0" smtClean="0"/>
              <a:t>Protects eye and provides attachment for extrinsic muscles</a:t>
            </a:r>
          </a:p>
          <a:p>
            <a:pPr lvl="1"/>
            <a:r>
              <a:rPr lang="en-US" dirty="0" smtClean="0"/>
              <a:t>Optic Nerve attaches to back of sclera</a:t>
            </a:r>
          </a:p>
          <a:p>
            <a:pPr lvl="1"/>
            <a:r>
              <a:rPr lang="en-US" dirty="0" smtClean="0"/>
              <a:t>Certain blood vessels pierce sclera</a:t>
            </a:r>
            <a:endParaRPr lang="en-US" dirty="0"/>
          </a:p>
        </p:txBody>
      </p:sp>
      <p:pic>
        <p:nvPicPr>
          <p:cNvPr id="25602" name="Picture 2" descr="http://www.daviddarling.info/images/pupil.jpg"/>
          <p:cNvPicPr>
            <a:picLocks noChangeAspect="1" noChangeArrowheads="1"/>
          </p:cNvPicPr>
          <p:nvPr/>
        </p:nvPicPr>
        <p:blipFill>
          <a:blip r:embed="rId2" cstate="print"/>
          <a:srcRect/>
          <a:stretch>
            <a:fillRect/>
          </a:stretch>
        </p:blipFill>
        <p:spPr bwMode="auto">
          <a:xfrm>
            <a:off x="5803392" y="0"/>
            <a:ext cx="3340608" cy="2438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467600" cy="1143000"/>
          </a:xfrm>
        </p:spPr>
        <p:txBody>
          <a:bodyPr/>
          <a:lstStyle/>
          <a:p>
            <a:r>
              <a:rPr lang="en-US" dirty="0" smtClean="0"/>
              <a:t>Middle Layer</a:t>
            </a:r>
            <a:endParaRPr lang="en-US" dirty="0"/>
          </a:p>
        </p:txBody>
      </p:sp>
      <p:sp>
        <p:nvSpPr>
          <p:cNvPr id="3" name="Content Placeholder 2"/>
          <p:cNvSpPr>
            <a:spLocks noGrp="1"/>
          </p:cNvSpPr>
          <p:nvPr>
            <p:ph idx="1"/>
          </p:nvPr>
        </p:nvSpPr>
        <p:spPr>
          <a:xfrm>
            <a:off x="0" y="3276600"/>
            <a:ext cx="7467600" cy="3429000"/>
          </a:xfrm>
        </p:spPr>
        <p:txBody>
          <a:bodyPr/>
          <a:lstStyle/>
          <a:p>
            <a:r>
              <a:rPr lang="en-US" dirty="0" smtClean="0"/>
              <a:t>Choroid Coat</a:t>
            </a:r>
          </a:p>
          <a:p>
            <a:pPr lvl="1"/>
            <a:r>
              <a:rPr lang="en-US" dirty="0" smtClean="0"/>
              <a:t>Posterior 5/6ths of globe of eye</a:t>
            </a:r>
          </a:p>
          <a:p>
            <a:pPr lvl="1"/>
            <a:r>
              <a:rPr lang="en-US" dirty="0" smtClean="0"/>
              <a:t>Loosely joined to sclera</a:t>
            </a:r>
          </a:p>
          <a:p>
            <a:pPr lvl="1"/>
            <a:r>
              <a:rPr lang="en-US" dirty="0" smtClean="0"/>
              <a:t>Honeycombed with blood vessels</a:t>
            </a:r>
          </a:p>
          <a:p>
            <a:pPr lvl="1"/>
            <a:r>
              <a:rPr lang="en-US" dirty="0" smtClean="0"/>
              <a:t>Contains pigment-producing </a:t>
            </a:r>
            <a:r>
              <a:rPr lang="en-US" dirty="0" err="1" smtClean="0"/>
              <a:t>melanocytes</a:t>
            </a:r>
            <a:endParaRPr lang="en-US" dirty="0" smtClean="0"/>
          </a:p>
          <a:p>
            <a:pPr lvl="2"/>
            <a:r>
              <a:rPr lang="en-US" dirty="0" smtClean="0"/>
              <a:t>Melanin produced helps absorb excess sunlight which helps keep inside of eye dark</a:t>
            </a:r>
            <a:endParaRPr lang="en-US" dirty="0"/>
          </a:p>
        </p:txBody>
      </p:sp>
      <p:pic>
        <p:nvPicPr>
          <p:cNvPr id="24578" name="Picture 2" descr="http://www.medicatravel.co.uk/Ogonkirurgi/images/%F6ga.jpg"/>
          <p:cNvPicPr>
            <a:picLocks noChangeAspect="1" noChangeArrowheads="1"/>
          </p:cNvPicPr>
          <p:nvPr/>
        </p:nvPicPr>
        <p:blipFill>
          <a:blip r:embed="rId2" cstate="print"/>
          <a:srcRect/>
          <a:stretch>
            <a:fillRect/>
          </a:stretch>
        </p:blipFill>
        <p:spPr bwMode="auto">
          <a:xfrm>
            <a:off x="4648200" y="0"/>
            <a:ext cx="4495800" cy="391569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141</TotalTime>
  <Words>1089</Words>
  <Application>Microsoft Office PowerPoint</Application>
  <PresentationFormat>On-screen Show (4:3)</PresentationFormat>
  <Paragraphs>183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Technic</vt:lpstr>
      <vt:lpstr>Sense of Vision</vt:lpstr>
      <vt:lpstr>Introduction</vt:lpstr>
      <vt:lpstr>Visual Accessory Organs</vt:lpstr>
      <vt:lpstr>Lacrimal appratus</vt:lpstr>
      <vt:lpstr>Extrinsic Muscles</vt:lpstr>
      <vt:lpstr>Structure of the Eye</vt:lpstr>
      <vt:lpstr>Outer Layer</vt:lpstr>
      <vt:lpstr>Outer Layer Cont.</vt:lpstr>
      <vt:lpstr>Middle Layer</vt:lpstr>
      <vt:lpstr>Middle Layer Cont.</vt:lpstr>
      <vt:lpstr>Middle Layer Cont.</vt:lpstr>
      <vt:lpstr>Lens Cont.</vt:lpstr>
      <vt:lpstr>Middle Layer Cont.</vt:lpstr>
      <vt:lpstr>Middle Layer Cont.</vt:lpstr>
      <vt:lpstr>Middle Layer Cont.</vt:lpstr>
      <vt:lpstr>Inner Layer</vt:lpstr>
      <vt:lpstr>Inner Layer Cont.</vt:lpstr>
      <vt:lpstr>Inner Layer Cont.</vt:lpstr>
      <vt:lpstr>Light Refraction</vt:lpstr>
      <vt:lpstr>Photoreceptors</vt:lpstr>
      <vt:lpstr>Photoreceptors Cont.</vt:lpstr>
      <vt:lpstr>Photoreceptors Cont.</vt:lpstr>
      <vt:lpstr>Photopigments</vt:lpstr>
      <vt:lpstr>Photopigments Cont.</vt:lpstr>
      <vt:lpstr>Visual Nerve Pathways</vt:lpstr>
      <vt:lpstr>Visual Pathways  Figure 10.26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Sense of Vision</dc:title>
  <dc:creator>Computer</dc:creator>
  <cp:lastModifiedBy>windows</cp:lastModifiedBy>
  <cp:revision>26</cp:revision>
  <dcterms:created xsi:type="dcterms:W3CDTF">2012-02-12T18:42:47Z</dcterms:created>
  <dcterms:modified xsi:type="dcterms:W3CDTF">2012-04-20T17:24:11Z</dcterms:modified>
</cp:coreProperties>
</file>